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FC93DD-5ED5-4076-B0CE-A718C13CB006}">
  <a:tblStyle styleId="{25FC93DD-5ED5-4076-B0CE-A718C13CB0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156bbf7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156bbf7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156bbf71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156bbf7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5cb22ef3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5cb22ef3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56fc8b81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56fc8b81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56fc8b8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56fc8b8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56fc8b8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56fc8b8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56fc8b81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56fc8b81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56fc8b8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56fc8b8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56fc8b81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56fc8b81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6fc8b8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56fc8b8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902837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5902837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5902837c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5902837c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56fc8b8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56fc8b8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24.jpg"/><Relationship Id="rId5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19.png"/><Relationship Id="rId21" Type="http://schemas.openxmlformats.org/officeDocument/2006/relationships/image" Target="../media/image20.png"/><Relationship Id="rId24" Type="http://schemas.openxmlformats.org/officeDocument/2006/relationships/image" Target="../media/image25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26" Type="http://schemas.openxmlformats.org/officeDocument/2006/relationships/image" Target="../media/image27.png"/><Relationship Id="rId25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35.png"/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10.png"/><Relationship Id="rId12" Type="http://schemas.openxmlformats.org/officeDocument/2006/relationships/image" Target="../media/image4.png"/><Relationship Id="rId15" Type="http://schemas.openxmlformats.org/officeDocument/2006/relationships/image" Target="../media/image17.png"/><Relationship Id="rId14" Type="http://schemas.openxmlformats.org/officeDocument/2006/relationships/image" Target="../media/image11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9" Type="http://schemas.openxmlformats.org/officeDocument/2006/relationships/image" Target="../media/image8.png"/><Relationship Id="rId1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Poba Medical Capstone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2525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Linear Actuators vs Pneumatic Cylinders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3117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Linear actuators</a:t>
            </a:r>
            <a:endParaRPr u="sng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Controlled </a:t>
            </a:r>
            <a:r>
              <a:rPr lang="en" sz="1100"/>
              <a:t>electronically: More PLC coding required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Need load cell for force measurement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More expensive $100-$500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More moving parts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Controllable with arduino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“Fixed” in place once actuated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47491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Pneumatic</a:t>
            </a:r>
            <a:r>
              <a:rPr lang="en" u="sng"/>
              <a:t> Cylinders</a:t>
            </a:r>
            <a:endParaRPr u="sng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Controlled pneumatically: need additional solenoid valve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Need load cell for force measurement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Cheap $20-$150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Very few parts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Air supply would need to be separate from extrusion pressurizing</a:t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499" y="2699375"/>
            <a:ext cx="2734401" cy="24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3800" y="3156637"/>
            <a:ext cx="2875302" cy="1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53425"/>
            <a:ext cx="2396951" cy="21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2930200" y="401375"/>
            <a:ext cx="33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CAD Model </a:t>
            </a:r>
            <a:endParaRPr/>
          </a:p>
        </p:txBody>
      </p:sp>
      <p:sp>
        <p:nvSpPr>
          <p:cNvPr id="170" name="Google Shape;170;p23"/>
          <p:cNvSpPr txBox="1"/>
          <p:nvPr>
            <p:ph type="title"/>
          </p:nvPr>
        </p:nvSpPr>
        <p:spPr>
          <a:xfrm>
            <a:off x="239200" y="974075"/>
            <a:ext cx="1902600" cy="4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Built off of aluminum baseplate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Linear actuator provides axial force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Slot</a:t>
            </a:r>
            <a:r>
              <a:rPr lang="en" sz="1200"/>
              <a:t> extrusions to house electrical components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Linear </a:t>
            </a:r>
            <a:r>
              <a:rPr lang="en" sz="1200"/>
              <a:t>guardrail will provide a movable base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Serrated jaws to clamp and hold closed end of extrusion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start, we will test pressure and axial actuation with adjustable luer lock tube clamps and handheld pressure device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Expected use of cartridge heaters arranged radially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775" y="1240213"/>
            <a:ext cx="6726999" cy="330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</a:t>
            </a:r>
            <a:r>
              <a:rPr lang="en"/>
              <a:t>Requirements</a:t>
            </a:r>
            <a:r>
              <a:rPr lang="en"/>
              <a:t>  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Apply axial force up to</a:t>
            </a:r>
            <a:r>
              <a:rPr b="1" lang="en" sz="1700"/>
              <a:t> 150lb</a:t>
            </a:r>
            <a:r>
              <a:rPr lang="en" sz="1700"/>
              <a:t> - “Firgelli” linear actuator: 150lb dynamic, 300lb static vs Pneumatic cylinder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Ability to pressurize extrusions</a:t>
            </a:r>
            <a:r>
              <a:rPr lang="en"/>
              <a:t> -  Handheld for prototype, regulator for pressure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Heat extrusions </a:t>
            </a:r>
            <a:r>
              <a:rPr b="1" lang="en"/>
              <a:t>up</a:t>
            </a:r>
            <a:r>
              <a:rPr b="1" lang="en"/>
              <a:t> to 250F</a:t>
            </a:r>
            <a:r>
              <a:rPr lang="en"/>
              <a:t> - Assortment of cartridge heaters with thermocouples vs Silicone Heaters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Continuous diameter </a:t>
            </a:r>
            <a:r>
              <a:rPr b="1" lang="en"/>
              <a:t>measurement </a:t>
            </a:r>
            <a:r>
              <a:rPr lang="en"/>
              <a:t>- Optical micrometer for contactless measurement vs drop indicator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Ability to output data/ control system</a:t>
            </a:r>
            <a:r>
              <a:rPr lang="en"/>
              <a:t> - Watlow f4t PLC vs Arduino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BOM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311700" y="1152475"/>
            <a:ext cx="389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price comes out to $3,300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largest expense is the micrometer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18360" l="1729" r="75609" t="28221"/>
          <a:stretch/>
        </p:blipFill>
        <p:spPr>
          <a:xfrm>
            <a:off x="4349875" y="261200"/>
            <a:ext cx="3556248" cy="47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Planning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final product would cost us $3,300 to manufacture, which leaves $1,700 of our original budget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plan to spend about $1,300 on prototyping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$400 on the pulling subsystem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$400 on the diameter measurement subsystem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$500 on the heating subsystem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leaves us with an extra $400 left over for contingencies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likely that we will have even more left over than estimated due to parts used for prototyping being reused in the final product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Poba Medical wants our team to design and build a radial expansion tester, with controlled temperature and axial load, for the extruded plastic tubes used in the manufacture of their balloon catheters.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350" y="-286600"/>
            <a:ext cx="1694200" cy="16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15704"/>
          <a:stretch/>
        </p:blipFill>
        <p:spPr>
          <a:xfrm>
            <a:off x="311700" y="2207650"/>
            <a:ext cx="3663650" cy="226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A Balloons - Chocolate | Medtronic"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125" y="2088813"/>
            <a:ext cx="5019674" cy="219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Model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346150" y="1609375"/>
            <a:ext cx="18444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Plastic Extrusion, C</a:t>
            </a:r>
            <a:r>
              <a:rPr lang="en"/>
              <a:t>ompressed</a:t>
            </a:r>
            <a:r>
              <a:rPr lang="en"/>
              <a:t> Nitrogen, Hand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190650" y="1820875"/>
            <a:ext cx="2762700" cy="207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Black Box</a:t>
            </a:r>
            <a:endParaRPr sz="2000"/>
          </a:p>
        </p:txBody>
      </p:sp>
      <p:sp>
        <p:nvSpPr>
          <p:cNvPr id="72" name="Google Shape;72;p15"/>
          <p:cNvSpPr/>
          <p:nvPr/>
        </p:nvSpPr>
        <p:spPr>
          <a:xfrm>
            <a:off x="1432650" y="2200050"/>
            <a:ext cx="1758000" cy="18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436575" y="3054038"/>
            <a:ext cx="1758000" cy="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 flipH="1" rot="10800000">
            <a:off x="1436575" y="3817425"/>
            <a:ext cx="1758000" cy="2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/>
        </p:nvSpPr>
        <p:spPr>
          <a:xfrm>
            <a:off x="1467650" y="2767250"/>
            <a:ext cx="1722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</a:rPr>
              <a:t>Human, </a:t>
            </a:r>
            <a:r>
              <a:rPr lang="en" sz="1250">
                <a:solidFill>
                  <a:srgbClr val="434343"/>
                </a:solidFill>
              </a:rPr>
              <a:t>Electric</a:t>
            </a:r>
            <a:endParaRPr sz="1250">
              <a:solidFill>
                <a:srgbClr val="434343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391275" y="3417225"/>
            <a:ext cx="1722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</a:rPr>
              <a:t>On/Off</a:t>
            </a:r>
            <a:endParaRPr sz="1250">
              <a:solidFill>
                <a:srgbClr val="434343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953450" y="2200050"/>
            <a:ext cx="1758000" cy="18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953450" y="3054038"/>
            <a:ext cx="1758000" cy="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5"/>
          <p:cNvCxnSpPr/>
          <p:nvPr/>
        </p:nvCxnSpPr>
        <p:spPr>
          <a:xfrm flipH="1" rot="10800000">
            <a:off x="5953450" y="3774225"/>
            <a:ext cx="1758000" cy="2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80" name="Google Shape;80;p15"/>
          <p:cNvSpPr txBox="1"/>
          <p:nvPr/>
        </p:nvSpPr>
        <p:spPr>
          <a:xfrm>
            <a:off x="5953350" y="3049225"/>
            <a:ext cx="191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Dia. measurement, temp. measurement, axial load measurement, pressure measurement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953450" y="1908700"/>
            <a:ext cx="1758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</a:rPr>
              <a:t>Popped balloon, hand</a:t>
            </a:r>
            <a:endParaRPr sz="1250">
              <a:solidFill>
                <a:srgbClr val="434343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953375" y="2752575"/>
            <a:ext cx="1758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</a:rPr>
              <a:t>Sound, thermal</a:t>
            </a:r>
            <a:endParaRPr sz="125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Sub-functions were created based off project description and meetings with engineers at Poba Medical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Concepts were generated through meetings with engineers at POBA Medical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examined machines at Poba Medical to see what was already being done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also created a discord to put ideas for each of the subsystems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created </a:t>
            </a:r>
            <a:r>
              <a:rPr lang="en"/>
              <a:t>morphological</a:t>
            </a:r>
            <a:r>
              <a:rPr lang="en"/>
              <a:t> matrix in order to organize concept variants for ease of design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4" name="Google Shape;94;p17"/>
          <p:cNvGraphicFramePr/>
          <p:nvPr/>
        </p:nvGraphicFramePr>
        <p:xfrm>
          <a:off x="107307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{25FC93DD-5ED5-4076-B0CE-A718C13CB006}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Subfunction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CV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CV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CV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CV 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Axial Load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Clamp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Clamp &amp; Pressurize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Measure Diameter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 Temperature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Take Measurements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578" y="457175"/>
            <a:ext cx="798710" cy="8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6502" y="457175"/>
            <a:ext cx="1109866" cy="8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600" y="457178"/>
            <a:ext cx="1159959" cy="8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5163" y="458625"/>
            <a:ext cx="798725" cy="8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5282" y="1278650"/>
            <a:ext cx="521302" cy="8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8">
            <a:alphaModFix/>
          </a:blip>
          <a:srcRect b="0" l="0" r="0" t="9049"/>
          <a:stretch/>
        </p:blipFill>
        <p:spPr>
          <a:xfrm>
            <a:off x="4202575" y="1352875"/>
            <a:ext cx="935325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9">
            <a:alphaModFix/>
          </a:blip>
          <a:srcRect b="8441" l="0" r="0" t="6719"/>
          <a:stretch/>
        </p:blipFill>
        <p:spPr>
          <a:xfrm>
            <a:off x="5619550" y="1308175"/>
            <a:ext cx="935325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3771" y="1315762"/>
            <a:ext cx="935325" cy="74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73763" y="2171452"/>
            <a:ext cx="637615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12">
            <a:alphaModFix/>
          </a:blip>
          <a:srcRect b="14081" l="14535" r="22917" t="10617"/>
          <a:stretch/>
        </p:blipFill>
        <p:spPr>
          <a:xfrm>
            <a:off x="5754300" y="2083500"/>
            <a:ext cx="665835" cy="8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13">
            <a:alphaModFix/>
          </a:blip>
          <a:srcRect b="0" l="14721" r="8159" t="23212"/>
          <a:stretch/>
        </p:blipFill>
        <p:spPr>
          <a:xfrm>
            <a:off x="7011475" y="2132332"/>
            <a:ext cx="1109875" cy="77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31000" y="2925950"/>
            <a:ext cx="1109875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87851" y="2923950"/>
            <a:ext cx="798725" cy="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32825" y="2950824"/>
            <a:ext cx="719504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36500" y="2981025"/>
            <a:ext cx="1109875" cy="74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11470" y="3796750"/>
            <a:ext cx="1159950" cy="6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293225" y="3729351"/>
            <a:ext cx="798725" cy="7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786575" y="4608725"/>
            <a:ext cx="798725" cy="5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636700" y="4592650"/>
            <a:ext cx="1035650" cy="5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123788" y="4607787"/>
            <a:ext cx="935325" cy="5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270888" y="4607775"/>
            <a:ext cx="798700" cy="5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755175" y="3805108"/>
            <a:ext cx="798700" cy="70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786562" y="3805275"/>
            <a:ext cx="798725" cy="71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786550" y="2116900"/>
            <a:ext cx="798724" cy="79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82025" y="1182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Best Design: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1623" t="0"/>
          <a:stretch/>
        </p:blipFill>
        <p:spPr>
          <a:xfrm>
            <a:off x="2010737" y="1536578"/>
            <a:ext cx="5263176" cy="30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41550" y="1175375"/>
            <a:ext cx="30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Design 1:</a:t>
            </a:r>
            <a:endParaRPr u="sng"/>
          </a:p>
        </p:txBody>
      </p:sp>
      <p:sp>
        <p:nvSpPr>
          <p:cNvPr id="132" name="Google Shape;132;p19"/>
          <p:cNvSpPr txBox="1"/>
          <p:nvPr/>
        </p:nvSpPr>
        <p:spPr>
          <a:xfrm>
            <a:off x="371700" y="1597300"/>
            <a:ext cx="1798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Professional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known technology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Easier assembly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 total iterations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2647175" y="1597300"/>
            <a:ext cx="207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Expensive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Radial measurement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Learning block coding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Circuitry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4924225" y="1175375"/>
            <a:ext cx="14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Design 2:</a:t>
            </a:r>
            <a:endParaRPr u="sng"/>
          </a:p>
        </p:txBody>
      </p:sp>
      <p:sp>
        <p:nvSpPr>
          <p:cNvPr id="135" name="Google Shape;135;p19"/>
          <p:cNvSpPr txBox="1"/>
          <p:nvPr/>
        </p:nvSpPr>
        <p:spPr>
          <a:xfrm>
            <a:off x="8089000" y="3053950"/>
            <a:ext cx="6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7424125" y="2459200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5073175" y="1677675"/>
            <a:ext cx="2074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Pros: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Easier motor control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Cheap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Avoids cartridge heaters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Measurements are more controllable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762600" y="1812850"/>
            <a:ext cx="230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Cons: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Harder assembly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Temperature control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Arduinos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Radial measurement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Circuitry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Concept Generation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311700" y="1017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Design 3:</a:t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81750" y="1406425"/>
            <a:ext cx="216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Cheap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Original design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Combine temperature and radial measurement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2190150" y="1417925"/>
            <a:ext cx="206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Unprofessional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enough axial force precision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to design hydraulic systems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Possible catastrophic failure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325" y="1698000"/>
            <a:ext cx="2461728" cy="14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Evaluation: Pugh Chart for Axial Load System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1098425"/>
            <a:ext cx="8601075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